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3" r:id="rId14"/>
    <p:sldId id="284" r:id="rId15"/>
    <p:sldId id="285" r:id="rId16"/>
    <p:sldId id="294" r:id="rId17"/>
    <p:sldId id="296" r:id="rId18"/>
    <p:sldId id="287" r:id="rId19"/>
    <p:sldId id="288" r:id="rId20"/>
    <p:sldId id="289" r:id="rId21"/>
    <p:sldId id="290" r:id="rId22"/>
    <p:sldId id="266" r:id="rId23"/>
    <p:sldId id="268" r:id="rId24"/>
    <p:sldId id="291" r:id="rId25"/>
    <p:sldId id="293" r:id="rId26"/>
    <p:sldId id="292" r:id="rId27"/>
    <p:sldId id="26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0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US" noProof="0" smtClean="0"/>
              <a:t>3/5/2020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tx1"/>
                </a:solidFill>
              </a:rPr>
              <a:pPr/>
              <a:t>‹#›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  <a:p>
            <a:pPr lvl="0"/>
            <a:endParaRPr lang="en-US" noProof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Section Header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80622" y="124953"/>
            <a:ext cx="11864622" cy="4372387"/>
          </a:xfrm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</p:spPr>
        <p:txBody>
          <a:bodyPr/>
          <a:lstStyle/>
          <a:p>
            <a:r>
              <a:rPr lang="en-US" dirty="0"/>
              <a:t>NIGHTFALLS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Computer Graphics Object modeling and Rendering project</a:t>
            </a:r>
          </a:p>
        </p:txBody>
      </p:sp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SkyBox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35F76E2-8EF3-449E-99A0-D5A9EF26A7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144085" y="1245465"/>
            <a:ext cx="1810704" cy="1786330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/>
          <a:lstStyle/>
          <a:p>
            <a:r>
              <a:rPr lang="en-US" sz="1800" dirty="0"/>
              <a:t>A six sided cube with texture that gives life to the environment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600" dirty="0"/>
              <a:t>Usage of array for storing texture ID for each side</a:t>
            </a:r>
          </a:p>
          <a:p>
            <a:endParaRPr lang="en-US" sz="1600" dirty="0"/>
          </a:p>
          <a:p>
            <a:r>
              <a:rPr lang="en-US" sz="1600" dirty="0"/>
              <a:t>Loads textures using </a:t>
            </a:r>
            <a:r>
              <a:rPr lang="en-US" sz="1600" dirty="0" err="1"/>
              <a:t>loadtexture</a:t>
            </a:r>
            <a:r>
              <a:rPr lang="en-US" sz="1600" dirty="0"/>
              <a:t>() function </a:t>
            </a:r>
          </a:p>
          <a:p>
            <a:r>
              <a:rPr lang="en-US" sz="1600" dirty="0"/>
              <a:t>Sometimes light sources interferes (blends) into the skybox, so it’s recommended to disable the light source before drawing the skybox</a:t>
            </a:r>
          </a:p>
        </p:txBody>
      </p:sp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3BFD1DC6-6E28-4BA5-859A-58888090AF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315" y="1248875"/>
            <a:ext cx="1768608" cy="1786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94DF3131-49F9-4BE0-9E08-FE424FFDAB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376326" y="1266347"/>
            <a:ext cx="1815674" cy="1787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C7C32BBF-E41D-441B-880B-311351E963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87639" y="1252284"/>
            <a:ext cx="1779511" cy="17795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01BF99BC-50FF-4116-BA06-ABC3A0D54F4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61100" y="1239750"/>
            <a:ext cx="1782454" cy="18142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2" name="Picture Placeholder 8">
            <a:extLst>
              <a:ext uri="{FF2B5EF4-FFF2-40B4-BE49-F238E27FC236}">
                <a16:creationId xmlns:a16="http://schemas.microsoft.com/office/drawing/2014/main" id="{214CEB2A-88F6-477C-8F51-DA4495533DB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237212" y="1233304"/>
            <a:ext cx="1779511" cy="1786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16580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86B3E27-1533-42E4-907E-56855BE6A5FA}"/>
              </a:ext>
            </a:extLst>
          </p:cNvPr>
          <p:cNvCxnSpPr/>
          <p:nvPr/>
        </p:nvCxnSpPr>
        <p:spPr>
          <a:xfrm>
            <a:off x="1594555" y="1474065"/>
            <a:ext cx="0" cy="2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 Box</a:t>
            </a:r>
          </a:p>
        </p:txBody>
      </p:sp>
      <p:sp>
        <p:nvSpPr>
          <p:cNvPr id="40" name="Rectangle 26">
            <a:extLst>
              <a:ext uri="{FF2B5EF4-FFF2-40B4-BE49-F238E27FC236}">
                <a16:creationId xmlns:a16="http://schemas.microsoft.com/office/drawing/2014/main" id="{FE8B9771-8F86-4E7E-AE62-855CB8A3F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8EBBEC-4B1D-48E2-8B2F-3CEA422CA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7633">
            <a:extLst>
              <a:ext uri="{FF2B5EF4-FFF2-40B4-BE49-F238E27FC236}">
                <a16:creationId xmlns:a16="http://schemas.microsoft.com/office/drawing/2014/main" id="{C9E9B0B1-2D45-4BA7-BCC3-E75C3C0A7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368" y="3300341"/>
            <a:ext cx="1476375" cy="89535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Initialize an array to load all the six textures of skybox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lowchart: Process 7632">
            <a:extLst>
              <a:ext uri="{FF2B5EF4-FFF2-40B4-BE49-F238E27FC236}">
                <a16:creationId xmlns:a16="http://schemas.microsoft.com/office/drawing/2014/main" id="{E1488E75-5F0D-4AA2-AD59-CEE7DB0B3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317" y="4938784"/>
            <a:ext cx="1514475" cy="933450"/>
          </a:xfrm>
          <a:prstGeom prst="flowChart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Load the texture ID to the respective elements of array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Flowchart: Process 7627">
            <a:extLst>
              <a:ext uri="{FF2B5EF4-FFF2-40B4-BE49-F238E27FC236}">
                <a16:creationId xmlns:a16="http://schemas.microsoft.com/office/drawing/2014/main" id="{656302B5-271E-4A81-B2C9-39C9AD88C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245" y="4119510"/>
            <a:ext cx="1514475" cy="1333500"/>
          </a:xfrm>
          <a:prstGeom prst="flowChart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Draw the quads for that textured side with help of vertex(3D) and textured coordinates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Flowchart: Process 7625">
            <a:extLst>
              <a:ext uri="{FF2B5EF4-FFF2-40B4-BE49-F238E27FC236}">
                <a16:creationId xmlns:a16="http://schemas.microsoft.com/office/drawing/2014/main" id="{92819B17-3A8D-42B7-BDAA-6C456BEC9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063" y="2568134"/>
            <a:ext cx="1514475" cy="598488"/>
          </a:xfrm>
          <a:prstGeom prst="flowChart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Do the same for the remaining 5 sides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Flowchart: Process 7623">
            <a:extLst>
              <a:ext uri="{FF2B5EF4-FFF2-40B4-BE49-F238E27FC236}">
                <a16:creationId xmlns:a16="http://schemas.microsoft.com/office/drawing/2014/main" id="{0D2A47C5-9625-412A-9B44-F49DE1925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2853" y="4195691"/>
            <a:ext cx="1514475" cy="933450"/>
          </a:xfrm>
          <a:prstGeom prst="flowChart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Enable the lights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616">
            <a:extLst>
              <a:ext uri="{FF2B5EF4-FFF2-40B4-BE49-F238E27FC236}">
                <a16:creationId xmlns:a16="http://schemas.microsoft.com/office/drawing/2014/main" id="{98497045-E33F-474F-9D44-E7961D0D8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780" y="1182875"/>
            <a:ext cx="1733550" cy="35877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Start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620">
            <a:extLst>
              <a:ext uri="{FF2B5EF4-FFF2-40B4-BE49-F238E27FC236}">
                <a16:creationId xmlns:a16="http://schemas.microsoft.com/office/drawing/2014/main" id="{C8B7873E-E4CA-460B-9846-B6F391D13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7988" y="3370446"/>
            <a:ext cx="1971675" cy="33337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End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7619">
            <a:extLst>
              <a:ext uri="{FF2B5EF4-FFF2-40B4-BE49-F238E27FC236}">
                <a16:creationId xmlns:a16="http://schemas.microsoft.com/office/drawing/2014/main" id="{D80C1EC9-E888-4CA1-BFC6-3466B135C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368" y="1725525"/>
            <a:ext cx="1476375" cy="9144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Disable the lights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Flowchart: Process 7629">
            <a:extLst>
              <a:ext uri="{FF2B5EF4-FFF2-40B4-BE49-F238E27FC236}">
                <a16:creationId xmlns:a16="http://schemas.microsoft.com/office/drawing/2014/main" id="{BD1D7E94-8947-422E-8760-0C3E4423D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245" y="2345090"/>
            <a:ext cx="1514475" cy="1044575"/>
          </a:xfrm>
          <a:prstGeom prst="flowChart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Starting from one side of skybox, generate the texture, and bind 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8A11E0A3-2F31-44D6-A3D2-D26F21FAD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30">
            <a:extLst>
              <a:ext uri="{FF2B5EF4-FFF2-40B4-BE49-F238E27FC236}">
                <a16:creationId xmlns:a16="http://schemas.microsoft.com/office/drawing/2014/main" id="{6A14F04C-EED0-46F5-92C5-876647628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2593" y="77681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7E459F1-7C88-4E36-9CA3-C00E93C647DB}"/>
              </a:ext>
            </a:extLst>
          </p:cNvPr>
          <p:cNvCxnSpPr>
            <a:stCxn id="15" idx="2"/>
            <a:endCxn id="2" idx="0"/>
          </p:cNvCxnSpPr>
          <p:nvPr/>
        </p:nvCxnSpPr>
        <p:spPr>
          <a:xfrm>
            <a:off x="1594556" y="2639925"/>
            <a:ext cx="0" cy="660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BBA2CA-8672-4539-BDCF-938E8A8BCC74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1594555" y="4195691"/>
            <a:ext cx="1" cy="743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D354E5A-FF44-41D1-96FA-C22EC56294B7}"/>
              </a:ext>
            </a:extLst>
          </p:cNvPr>
          <p:cNvCxnSpPr>
            <a:stCxn id="3" idx="3"/>
          </p:cNvCxnSpPr>
          <p:nvPr/>
        </p:nvCxnSpPr>
        <p:spPr>
          <a:xfrm>
            <a:off x="2351792" y="5405509"/>
            <a:ext cx="5803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04A2F02-82E6-4472-8609-77DEB83CCB2A}"/>
              </a:ext>
            </a:extLst>
          </p:cNvPr>
          <p:cNvCxnSpPr/>
          <p:nvPr/>
        </p:nvCxnSpPr>
        <p:spPr>
          <a:xfrm flipV="1">
            <a:off x="2894012" y="2833511"/>
            <a:ext cx="0" cy="2571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9B7B798-CF8A-4272-B28C-B14D2D2554B9}"/>
              </a:ext>
            </a:extLst>
          </p:cNvPr>
          <p:cNvCxnSpPr/>
          <p:nvPr/>
        </p:nvCxnSpPr>
        <p:spPr>
          <a:xfrm>
            <a:off x="2881312" y="2867378"/>
            <a:ext cx="1413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BE5492-3081-4633-BF25-E1201DBB250F}"/>
              </a:ext>
            </a:extLst>
          </p:cNvPr>
          <p:cNvCxnSpPr>
            <a:stCxn id="16" idx="2"/>
            <a:endCxn id="4" idx="0"/>
          </p:cNvCxnSpPr>
          <p:nvPr/>
        </p:nvCxnSpPr>
        <p:spPr>
          <a:xfrm>
            <a:off x="5052483" y="3389665"/>
            <a:ext cx="0" cy="729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21BF643-8A9F-4074-9759-81BC9E5787E4}"/>
              </a:ext>
            </a:extLst>
          </p:cNvPr>
          <p:cNvCxnSpPr>
            <a:stCxn id="4" idx="3"/>
          </p:cNvCxnSpPr>
          <p:nvPr/>
        </p:nvCxnSpPr>
        <p:spPr>
          <a:xfrm>
            <a:off x="5809720" y="4786260"/>
            <a:ext cx="5725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C3D678C-7D73-4FCD-BBC7-A3AE30741597}"/>
              </a:ext>
            </a:extLst>
          </p:cNvPr>
          <p:cNvCxnSpPr/>
          <p:nvPr/>
        </p:nvCxnSpPr>
        <p:spPr>
          <a:xfrm flipV="1">
            <a:off x="6389511" y="2833511"/>
            <a:ext cx="0" cy="19527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CC9C9F8-CE35-4FEC-B95B-729B5A49FDE5}"/>
              </a:ext>
            </a:extLst>
          </p:cNvPr>
          <p:cNvCxnSpPr/>
          <p:nvPr/>
        </p:nvCxnSpPr>
        <p:spPr>
          <a:xfrm>
            <a:off x="6382282" y="2867377"/>
            <a:ext cx="721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1164318-80AB-41A7-B850-5A66C89630BA}"/>
              </a:ext>
            </a:extLst>
          </p:cNvPr>
          <p:cNvCxnSpPr>
            <a:stCxn id="5" idx="2"/>
          </p:cNvCxnSpPr>
          <p:nvPr/>
        </p:nvCxnSpPr>
        <p:spPr>
          <a:xfrm>
            <a:off x="7861301" y="3166622"/>
            <a:ext cx="35456" cy="1029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989355B-10D6-4BB6-BA67-7975FC486A3D}"/>
              </a:ext>
            </a:extLst>
          </p:cNvPr>
          <p:cNvCxnSpPr>
            <a:stCxn id="6" idx="3"/>
          </p:cNvCxnSpPr>
          <p:nvPr/>
        </p:nvCxnSpPr>
        <p:spPr>
          <a:xfrm>
            <a:off x="8687328" y="4662416"/>
            <a:ext cx="3776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47E74F9-645A-4FCD-A245-87380D9A3BC3}"/>
              </a:ext>
            </a:extLst>
          </p:cNvPr>
          <p:cNvCxnSpPr/>
          <p:nvPr/>
        </p:nvCxnSpPr>
        <p:spPr>
          <a:xfrm flipV="1">
            <a:off x="9087556" y="3537133"/>
            <a:ext cx="0" cy="11252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74788E5-13B8-4370-9419-E9459FD0FC6F}"/>
              </a:ext>
            </a:extLst>
          </p:cNvPr>
          <p:cNvCxnSpPr/>
          <p:nvPr/>
        </p:nvCxnSpPr>
        <p:spPr>
          <a:xfrm>
            <a:off x="9064978" y="3537133"/>
            <a:ext cx="1038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785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Movement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35F76E2-8EF3-449E-99A0-D5A9EF26A7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0" y="1248876"/>
            <a:ext cx="12192000" cy="2119313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/>
          <a:lstStyle/>
          <a:p>
            <a:r>
              <a:rPr lang="en-US" sz="1800" dirty="0"/>
              <a:t>Uses SDL library for Keypress and mouse detection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600" dirty="0"/>
              <a:t>W S A D gives movement</a:t>
            </a:r>
          </a:p>
          <a:p>
            <a:endParaRPr lang="en-US" sz="1600" dirty="0"/>
          </a:p>
          <a:p>
            <a:r>
              <a:rPr lang="en-US" sz="1600" dirty="0"/>
              <a:t>Mouse movement rotates the camera : camera Yaw and Camera pitch</a:t>
            </a:r>
          </a:p>
          <a:p>
            <a:r>
              <a:rPr lang="en-US" sz="1600" dirty="0"/>
              <a:t>“P” key enables/disables the camera movement</a:t>
            </a:r>
          </a:p>
        </p:txBody>
      </p:sp>
    </p:spTree>
    <p:extLst>
      <p:ext uri="{BB962C8B-B14F-4D97-AF65-F5344CB8AC3E}">
        <p14:creationId xmlns:p14="http://schemas.microsoft.com/office/powerpoint/2010/main" val="326737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Movement</a:t>
            </a:r>
          </a:p>
        </p:txBody>
      </p:sp>
      <p:sp>
        <p:nvSpPr>
          <p:cNvPr id="40" name="Rectangle 26">
            <a:extLst>
              <a:ext uri="{FF2B5EF4-FFF2-40B4-BE49-F238E27FC236}">
                <a16:creationId xmlns:a16="http://schemas.microsoft.com/office/drawing/2014/main" id="{FE8B9771-8F86-4E7E-AE62-855CB8A3F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8EBBEC-4B1D-48E2-8B2F-3CEA422CA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7621">
            <a:extLst>
              <a:ext uri="{FF2B5EF4-FFF2-40B4-BE49-F238E27FC236}">
                <a16:creationId xmlns:a16="http://schemas.microsoft.com/office/drawing/2014/main" id="{1FFC34FF-8E70-4F24-A36D-0346B862C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075" y="8524875"/>
            <a:ext cx="3571875" cy="78105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Fig: Block Diagram to show creation of Skybox in OpenGL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8A11E0A3-2F31-44D6-A3D2-D26F21FAD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30">
            <a:extLst>
              <a:ext uri="{FF2B5EF4-FFF2-40B4-BE49-F238E27FC236}">
                <a16:creationId xmlns:a16="http://schemas.microsoft.com/office/drawing/2014/main" id="{6A14F04C-EED0-46F5-92C5-876647628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2593" y="77681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D35E52-4E1A-44BC-A58F-6DD0ECD3B047}"/>
              </a:ext>
            </a:extLst>
          </p:cNvPr>
          <p:cNvSpPr txBox="1"/>
          <p:nvPr/>
        </p:nvSpPr>
        <p:spPr>
          <a:xfrm>
            <a:off x="1108075" y="157842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064B39-05C3-4864-8894-024DB5AE6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134161"/>
            <a:ext cx="49149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41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Movement</a:t>
            </a:r>
          </a:p>
        </p:txBody>
      </p:sp>
      <p:sp>
        <p:nvSpPr>
          <p:cNvPr id="40" name="Rectangle 26">
            <a:extLst>
              <a:ext uri="{FF2B5EF4-FFF2-40B4-BE49-F238E27FC236}">
                <a16:creationId xmlns:a16="http://schemas.microsoft.com/office/drawing/2014/main" id="{FE8B9771-8F86-4E7E-AE62-855CB8A3F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8EBBEC-4B1D-48E2-8B2F-3CEA422CA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7621">
            <a:extLst>
              <a:ext uri="{FF2B5EF4-FFF2-40B4-BE49-F238E27FC236}">
                <a16:creationId xmlns:a16="http://schemas.microsoft.com/office/drawing/2014/main" id="{1FFC34FF-8E70-4F24-A36D-0346B862C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075" y="8524875"/>
            <a:ext cx="3571875" cy="78105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Fig: Block Diagram to show creation of Skybox in OpenGL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8A11E0A3-2F31-44D6-A3D2-D26F21FAD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30">
            <a:extLst>
              <a:ext uri="{FF2B5EF4-FFF2-40B4-BE49-F238E27FC236}">
                <a16:creationId xmlns:a16="http://schemas.microsoft.com/office/drawing/2014/main" id="{6A14F04C-EED0-46F5-92C5-876647628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2593" y="77681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D35E52-4E1A-44BC-A58F-6DD0ECD3B047}"/>
              </a:ext>
            </a:extLst>
          </p:cNvPr>
          <p:cNvSpPr txBox="1"/>
          <p:nvPr/>
        </p:nvSpPr>
        <p:spPr>
          <a:xfrm>
            <a:off x="1108075" y="157842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111CA-24CA-41F2-B1C4-0163DF5F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969" y="652615"/>
            <a:ext cx="3990975" cy="582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B68077-E73B-4028-B947-B4122D9A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81615"/>
            <a:ext cx="2686050" cy="5223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B0FEE7-A611-4E01-A9AC-379697B3A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064" y="1732317"/>
            <a:ext cx="2762250" cy="26860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ED1E49-1E4B-4F5C-98EA-1075225E2A1C}"/>
              </a:ext>
            </a:extLst>
          </p:cNvPr>
          <p:cNvCxnSpPr/>
          <p:nvPr/>
        </p:nvCxnSpPr>
        <p:spPr>
          <a:xfrm>
            <a:off x="2318657" y="5910943"/>
            <a:ext cx="3483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FAFAF3-8E38-4C28-9F52-83211699D010}"/>
              </a:ext>
            </a:extLst>
          </p:cNvPr>
          <p:cNvCxnSpPr/>
          <p:nvPr/>
        </p:nvCxnSpPr>
        <p:spPr>
          <a:xfrm flipV="1">
            <a:off x="2601686" y="2492829"/>
            <a:ext cx="0" cy="347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D23492-9A0E-47EA-971E-AB54594C7F7F}"/>
              </a:ext>
            </a:extLst>
          </p:cNvPr>
          <p:cNvCxnSpPr/>
          <p:nvPr/>
        </p:nvCxnSpPr>
        <p:spPr>
          <a:xfrm>
            <a:off x="2521064" y="2536371"/>
            <a:ext cx="317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2976A8-512C-4BCB-BC6B-93C95575BDB9}"/>
              </a:ext>
            </a:extLst>
          </p:cNvPr>
          <p:cNvCxnSpPr/>
          <p:nvPr/>
        </p:nvCxnSpPr>
        <p:spPr>
          <a:xfrm>
            <a:off x="5283314" y="4310743"/>
            <a:ext cx="301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128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PARTICLES System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35F76E2-8EF3-449E-99A0-D5A9EF26A7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338" t="28930" r="1338" b="28930"/>
          <a:stretch/>
        </p:blipFill>
        <p:spPr>
          <a:xfrm>
            <a:off x="0" y="1248876"/>
            <a:ext cx="12192000" cy="2119313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/>
          <a:lstStyle/>
          <a:p>
            <a:r>
              <a:rPr lang="en-US" sz="1800" dirty="0"/>
              <a:t>Uses </a:t>
            </a:r>
            <a:r>
              <a:rPr lang="en-US" sz="1800" dirty="0" err="1"/>
              <a:t>glBegin</a:t>
            </a:r>
            <a:r>
              <a:rPr lang="en-US" sz="1800" dirty="0"/>
              <a:t>(GL_LINES/GL_POINTS) for drawing the particles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600" dirty="0"/>
              <a:t>A </a:t>
            </a:r>
            <a:r>
              <a:rPr lang="en-US" sz="1600" b="1" dirty="0"/>
              <a:t>particle system</a:t>
            </a:r>
            <a:r>
              <a:rPr lang="en-US" sz="1600" dirty="0"/>
              <a:t> is a technique in game physics, motion </a:t>
            </a:r>
            <a:r>
              <a:rPr lang="en-US" sz="1600" b="1" dirty="0"/>
              <a:t>graphics</a:t>
            </a:r>
            <a:r>
              <a:rPr lang="en-US" sz="1600" dirty="0"/>
              <a:t>, and computer </a:t>
            </a:r>
            <a:r>
              <a:rPr lang="en-US" sz="1600" b="1" dirty="0"/>
              <a:t>graphics</a:t>
            </a:r>
            <a:r>
              <a:rPr lang="en-US" sz="1600" dirty="0"/>
              <a:t> that uses many minute sprites, 3D models, or other </a:t>
            </a:r>
            <a:r>
              <a:rPr lang="en-US" sz="1600" b="1" dirty="0"/>
              <a:t>graphic</a:t>
            </a:r>
            <a:r>
              <a:rPr lang="en-US" sz="1600" dirty="0"/>
              <a:t> objects to simulate certain kinds of "fuzzy" phenomena, which are otherwise very hard to reproduce with conventional rendering techniques.</a:t>
            </a:r>
          </a:p>
          <a:p>
            <a:r>
              <a:rPr lang="en-US" sz="1600" dirty="0"/>
              <a:t>Usually chaotic phenomena are represented by particles</a:t>
            </a:r>
          </a:p>
          <a:p>
            <a:r>
              <a:rPr lang="en-US" sz="1800" dirty="0"/>
              <a:t>Particle has Position, updated positions, velocity, gravity and acceleration due to mass</a:t>
            </a:r>
          </a:p>
        </p:txBody>
      </p:sp>
    </p:spTree>
    <p:extLst>
      <p:ext uri="{BB962C8B-B14F-4D97-AF65-F5344CB8AC3E}">
        <p14:creationId xmlns:p14="http://schemas.microsoft.com/office/powerpoint/2010/main" val="1463778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PARTICLES System</a:t>
            </a:r>
          </a:p>
        </p:txBody>
      </p:sp>
      <p:sp>
        <p:nvSpPr>
          <p:cNvPr id="40" name="Rectangle 26">
            <a:extLst>
              <a:ext uri="{FF2B5EF4-FFF2-40B4-BE49-F238E27FC236}">
                <a16:creationId xmlns:a16="http://schemas.microsoft.com/office/drawing/2014/main" id="{FE8B9771-8F86-4E7E-AE62-855CB8A3F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8EBBEC-4B1D-48E2-8B2F-3CEA422CA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8A11E0A3-2F31-44D6-A3D2-D26F21FAD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30">
            <a:extLst>
              <a:ext uri="{FF2B5EF4-FFF2-40B4-BE49-F238E27FC236}">
                <a16:creationId xmlns:a16="http://schemas.microsoft.com/office/drawing/2014/main" id="{6A14F04C-EED0-46F5-92C5-876647628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2593" y="77681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B9DCBFB6-CEF8-4984-BA37-1F8EDB3FF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526" y="4051694"/>
            <a:ext cx="1714500" cy="63817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e-NP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Generate particle with random mass, velocity and position</a:t>
            </a:r>
            <a:endParaRPr kumimoji="0" lang="ne-N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Flowchart: Decision 5">
            <a:extLst>
              <a:ext uri="{FF2B5EF4-FFF2-40B4-BE49-F238E27FC236}">
                <a16:creationId xmlns:a16="http://schemas.microsoft.com/office/drawing/2014/main" id="{8CD30F9B-285F-4340-90BA-F577BEF8F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564" y="2810535"/>
            <a:ext cx="1876425" cy="928688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e-NP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Is n &gt; max_particle</a:t>
            </a:r>
            <a:endParaRPr kumimoji="0" lang="ne-N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ACB75817-60F7-4088-B31A-79CDEF848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1006" y="3423758"/>
            <a:ext cx="1514475" cy="2762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e-NP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Calculate acceleration</a:t>
            </a:r>
            <a:endParaRPr kumimoji="0" lang="ne-N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Oval 8">
            <a:extLst>
              <a:ext uri="{FF2B5EF4-FFF2-40B4-BE49-F238E27FC236}">
                <a16:creationId xmlns:a16="http://schemas.microsoft.com/office/drawing/2014/main" id="{5EBF454A-BF26-43BF-895E-DC5B0F6B7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8625" y="1152960"/>
            <a:ext cx="704850" cy="3905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70AD4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e-NP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Start</a:t>
            </a:r>
            <a:endParaRPr kumimoji="0" lang="ne-N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 Box 9">
            <a:extLst>
              <a:ext uri="{FF2B5EF4-FFF2-40B4-BE49-F238E27FC236}">
                <a16:creationId xmlns:a16="http://schemas.microsoft.com/office/drawing/2014/main" id="{312FC8E8-B6E8-4FB9-8943-BDC7A8769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3511" y="4551756"/>
            <a:ext cx="1533525" cy="2762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e-NP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Calculate velocity</a:t>
            </a:r>
            <a:endParaRPr kumimoji="0" lang="ne-N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 Box 20">
            <a:extLst>
              <a:ext uri="{FF2B5EF4-FFF2-40B4-BE49-F238E27FC236}">
                <a16:creationId xmlns:a16="http://schemas.microsoft.com/office/drawing/2014/main" id="{84A7387B-AA2D-4C18-9767-90D9F8E22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4838" y="1855784"/>
            <a:ext cx="1076325" cy="285750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e-NP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Calculate force</a:t>
            </a:r>
            <a:endParaRPr kumimoji="0" lang="ne-N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Parallelogram 25">
            <a:extLst>
              <a:ext uri="{FF2B5EF4-FFF2-40B4-BE49-F238E27FC236}">
                <a16:creationId xmlns:a16="http://schemas.microsoft.com/office/drawing/2014/main" id="{87DCB1C0-6495-4A51-980A-589A94251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1807365"/>
            <a:ext cx="1530350" cy="382588"/>
          </a:xfrm>
          <a:prstGeom prst="parallelogram">
            <a:avLst>
              <a:gd name="adj" fmla="val 2500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e-NP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n=3000</a:t>
            </a:r>
            <a:endParaRPr kumimoji="0" lang="ne-N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Text Box 26">
            <a:extLst>
              <a:ext uri="{FF2B5EF4-FFF2-40B4-BE49-F238E27FC236}">
                <a16:creationId xmlns:a16="http://schemas.microsoft.com/office/drawing/2014/main" id="{AC809E82-308E-4D34-A26F-1C11721F0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013" y="5671206"/>
            <a:ext cx="1533525" cy="2762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e-NP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n</a:t>
            </a:r>
            <a:r>
              <a:rPr kumimoji="0" lang="ne-NP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+1</a:t>
            </a:r>
            <a:endParaRPr kumimoji="0" lang="ne-N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BAF8B68-5621-4221-A6BC-256B4C43D145}"/>
              </a:ext>
            </a:extLst>
          </p:cNvPr>
          <p:cNvCxnSpPr/>
          <p:nvPr/>
        </p:nvCxnSpPr>
        <p:spPr>
          <a:xfrm flipH="1">
            <a:off x="3500755" y="8922385"/>
            <a:ext cx="27832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71">
            <a:extLst>
              <a:ext uri="{FF2B5EF4-FFF2-40B4-BE49-F238E27FC236}">
                <a16:creationId xmlns:a16="http://schemas.microsoft.com/office/drawing/2014/main" id="{08E280FD-D15B-44A2-B1E3-6B77400B8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1200637"/>
            <a:ext cx="339725" cy="3397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e-NP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</a:t>
            </a:r>
            <a:endParaRPr kumimoji="0" lang="ne-N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58">
            <a:extLst>
              <a:ext uri="{FF2B5EF4-FFF2-40B4-BE49-F238E27FC236}">
                <a16:creationId xmlns:a16="http://schemas.microsoft.com/office/drawing/2014/main" id="{94840047-BF1C-45AB-A578-A5757E28F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F451D0E-50EF-4DBF-80DF-C5BA1D7DA7D6}"/>
              </a:ext>
            </a:extLst>
          </p:cNvPr>
          <p:cNvCxnSpPr>
            <a:stCxn id="18" idx="4"/>
          </p:cNvCxnSpPr>
          <p:nvPr/>
        </p:nvCxnSpPr>
        <p:spPr>
          <a:xfrm>
            <a:off x="2051050" y="1543485"/>
            <a:ext cx="0" cy="238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05D0DFE-0DF6-44BF-8EEA-5F114AF2E4B7}"/>
              </a:ext>
            </a:extLst>
          </p:cNvPr>
          <p:cNvCxnSpPr>
            <a:stCxn id="33" idx="4"/>
            <a:endCxn id="12" idx="0"/>
          </p:cNvCxnSpPr>
          <p:nvPr/>
        </p:nvCxnSpPr>
        <p:spPr>
          <a:xfrm flipH="1">
            <a:off x="1913777" y="2189953"/>
            <a:ext cx="3923" cy="620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3AAB5FF-9358-47AB-A094-A4AC74DFF9BF}"/>
              </a:ext>
            </a:extLst>
          </p:cNvPr>
          <p:cNvCxnSpPr>
            <a:stCxn id="12" idx="2"/>
            <a:endCxn id="11" idx="0"/>
          </p:cNvCxnSpPr>
          <p:nvPr/>
        </p:nvCxnSpPr>
        <p:spPr>
          <a:xfrm flipH="1">
            <a:off x="1913776" y="3739223"/>
            <a:ext cx="1" cy="31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5A93B3B-5B21-4FC5-A863-A8E794FEF029}"/>
              </a:ext>
            </a:extLst>
          </p:cNvPr>
          <p:cNvCxnSpPr>
            <a:stCxn id="11" idx="2"/>
            <a:endCxn id="34" idx="0"/>
          </p:cNvCxnSpPr>
          <p:nvPr/>
        </p:nvCxnSpPr>
        <p:spPr>
          <a:xfrm>
            <a:off x="1913776" y="4689869"/>
            <a:ext cx="0" cy="981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D437AD7-066C-40DB-B0A7-DBD889A30A2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851989" y="3274879"/>
            <a:ext cx="6992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D81006A-4B6F-4B05-B4F6-376A95530D0C}"/>
              </a:ext>
            </a:extLst>
          </p:cNvPr>
          <p:cNvCxnSpPr>
            <a:cxnSpLocks/>
          </p:cNvCxnSpPr>
          <p:nvPr/>
        </p:nvCxnSpPr>
        <p:spPr>
          <a:xfrm flipH="1" flipV="1">
            <a:off x="3500755" y="1991137"/>
            <a:ext cx="50528" cy="12837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AE1E307-CE7D-4868-9928-ABC8B084F97A}"/>
              </a:ext>
            </a:extLst>
          </p:cNvPr>
          <p:cNvCxnSpPr>
            <a:endCxn id="29" idx="1"/>
          </p:cNvCxnSpPr>
          <p:nvPr/>
        </p:nvCxnSpPr>
        <p:spPr>
          <a:xfrm>
            <a:off x="3500755" y="1998659"/>
            <a:ext cx="914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59B429F-CE7E-4EE5-B964-1AED292A08BA}"/>
              </a:ext>
            </a:extLst>
          </p:cNvPr>
          <p:cNvCxnSpPr>
            <a:stCxn id="38" idx="4"/>
          </p:cNvCxnSpPr>
          <p:nvPr/>
        </p:nvCxnSpPr>
        <p:spPr>
          <a:xfrm flipH="1">
            <a:off x="3805237" y="1540362"/>
            <a:ext cx="1" cy="416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D868D07-7FCF-4FD0-BC04-D951BD1576B7}"/>
              </a:ext>
            </a:extLst>
          </p:cNvPr>
          <p:cNvCxnSpPr>
            <a:stCxn id="29" idx="2"/>
            <a:endCxn id="13" idx="0"/>
          </p:cNvCxnSpPr>
          <p:nvPr/>
        </p:nvCxnSpPr>
        <p:spPr>
          <a:xfrm>
            <a:off x="4953001" y="2141534"/>
            <a:ext cx="45243" cy="1282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8C92618-8CED-4432-8C36-E56F5738A9B9}"/>
              </a:ext>
            </a:extLst>
          </p:cNvPr>
          <p:cNvCxnSpPr>
            <a:stCxn id="13" idx="2"/>
            <a:endCxn id="19" idx="0"/>
          </p:cNvCxnSpPr>
          <p:nvPr/>
        </p:nvCxnSpPr>
        <p:spPr>
          <a:xfrm flipH="1">
            <a:off x="4990274" y="3699983"/>
            <a:ext cx="7970" cy="85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6EE5770-EB41-406A-9B67-AC1FDADC70DF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4990274" y="4827981"/>
            <a:ext cx="7970" cy="597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AA02129-294F-401A-B3C6-ABFE57596E4A}"/>
              </a:ext>
            </a:extLst>
          </p:cNvPr>
          <p:cNvCxnSpPr>
            <a:stCxn id="34" idx="1"/>
          </p:cNvCxnSpPr>
          <p:nvPr/>
        </p:nvCxnSpPr>
        <p:spPr>
          <a:xfrm flipH="1" flipV="1">
            <a:off x="446314" y="5809318"/>
            <a:ext cx="70069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60FC9AEC-74FE-4227-AFF0-BAE8F8F035CB}"/>
              </a:ext>
            </a:extLst>
          </p:cNvPr>
          <p:cNvCxnSpPr>
            <a:cxnSpLocks/>
          </p:cNvCxnSpPr>
          <p:nvPr/>
        </p:nvCxnSpPr>
        <p:spPr>
          <a:xfrm flipV="1">
            <a:off x="446314" y="2602547"/>
            <a:ext cx="0" cy="32067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039D4F15-A145-449A-9A08-CD12799A168F}"/>
              </a:ext>
            </a:extLst>
          </p:cNvPr>
          <p:cNvCxnSpPr/>
          <p:nvPr/>
        </p:nvCxnSpPr>
        <p:spPr>
          <a:xfrm>
            <a:off x="446314" y="2602547"/>
            <a:ext cx="14674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Oval 71">
            <a:extLst>
              <a:ext uri="{FF2B5EF4-FFF2-40B4-BE49-F238E27FC236}">
                <a16:creationId xmlns:a16="http://schemas.microsoft.com/office/drawing/2014/main" id="{C77255A1-3A32-4661-9438-78FC7A887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759" y="5360461"/>
            <a:ext cx="339725" cy="3397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latin typeface="Times New Roman" panose="02020603050405020304" pitchFamily="18" charset="0"/>
                <a:cs typeface="Mangal" panose="02040503050203030202" pitchFamily="18" charset="0"/>
              </a:rPr>
              <a:t>B</a:t>
            </a:r>
            <a:endParaRPr kumimoji="0" lang="ne-N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F8F9A94-629C-4684-8294-303882C8D3C0}"/>
              </a:ext>
            </a:extLst>
          </p:cNvPr>
          <p:cNvSpPr txBox="1"/>
          <p:nvPr/>
        </p:nvSpPr>
        <p:spPr>
          <a:xfrm>
            <a:off x="7043945" y="131862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/>
          </a:p>
        </p:txBody>
      </p:sp>
      <p:sp>
        <p:nvSpPr>
          <p:cNvPr id="182" name="Oval 7">
            <a:extLst>
              <a:ext uri="{FF2B5EF4-FFF2-40B4-BE49-F238E27FC236}">
                <a16:creationId xmlns:a16="http://schemas.microsoft.com/office/drawing/2014/main" id="{1BCD48A5-6CE5-44AC-B221-9AAB2F968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8325" y="5526264"/>
            <a:ext cx="647700" cy="4159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e-NP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Stop</a:t>
            </a:r>
            <a:endParaRPr kumimoji="0" lang="ne-N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3" name="Flowchart: Decision 10">
            <a:extLst>
              <a:ext uri="{FF2B5EF4-FFF2-40B4-BE49-F238E27FC236}">
                <a16:creationId xmlns:a16="http://schemas.microsoft.com/office/drawing/2014/main" id="{765FF90C-B36B-4AE3-9E52-1C0C33F92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3751" y="1001789"/>
            <a:ext cx="2046288" cy="911225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e-NP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Is velocity &gt;max_velocity</a:t>
            </a:r>
            <a:endParaRPr kumimoji="0" lang="ne-N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4" name="Text Box 11">
            <a:extLst>
              <a:ext uri="{FF2B5EF4-FFF2-40B4-BE49-F238E27FC236}">
                <a16:creationId xmlns:a16="http://schemas.microsoft.com/office/drawing/2014/main" id="{D10B62AF-0CA7-45BB-A2FB-F44BD4535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9144" y="2161984"/>
            <a:ext cx="2095500" cy="485774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e-NP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Velocity=unit velocity *max_velocity ax_velocity</a:t>
            </a:r>
            <a:endParaRPr kumimoji="0" lang="ne-N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5" name="Text Box 12">
            <a:extLst>
              <a:ext uri="{FF2B5EF4-FFF2-40B4-BE49-F238E27FC236}">
                <a16:creationId xmlns:a16="http://schemas.microsoft.com/office/drawing/2014/main" id="{B9EEAA64-FF02-4CE6-9A34-0F9F5DDF0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0131" y="2896728"/>
            <a:ext cx="1533525" cy="2762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e-NP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Calculate position</a:t>
            </a:r>
            <a:endParaRPr kumimoji="0" lang="ne-N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6" name="Text Box 14">
            <a:extLst>
              <a:ext uri="{FF2B5EF4-FFF2-40B4-BE49-F238E27FC236}">
                <a16:creationId xmlns:a16="http://schemas.microsoft.com/office/drawing/2014/main" id="{75C0B89F-4A59-4E2E-B134-FB4E38995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4593" y="4793894"/>
            <a:ext cx="1285875" cy="48577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e-NP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Y position= -length Z position= -length</a:t>
            </a:r>
            <a:endParaRPr kumimoji="0" lang="ne-N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7" name="Flowchart: Decision 17">
            <a:extLst>
              <a:ext uri="{FF2B5EF4-FFF2-40B4-BE49-F238E27FC236}">
                <a16:creationId xmlns:a16="http://schemas.microsoft.com/office/drawing/2014/main" id="{2B65A1F5-2E8E-48E2-A29E-AA40CEB72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0131" y="3595597"/>
            <a:ext cx="1574800" cy="908050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e-NP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Is position &lt; -length</a:t>
            </a:r>
            <a:endParaRPr kumimoji="0" lang="ne-N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F048AFB-3692-426B-8237-A73B521F2961}"/>
              </a:ext>
            </a:extLst>
          </p:cNvPr>
          <p:cNvCxnSpPr>
            <a:cxnSpLocks/>
            <a:stCxn id="183" idx="1"/>
          </p:cNvCxnSpPr>
          <p:nvPr/>
        </p:nvCxnSpPr>
        <p:spPr>
          <a:xfrm flipH="1" flipV="1">
            <a:off x="9199406" y="1429562"/>
            <a:ext cx="474345" cy="27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788B76D9-ADE8-4E97-A4FF-60DE014AB161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10696894" y="1913014"/>
            <a:ext cx="1" cy="248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C8AF64EC-788B-44C0-9FB4-C0667FAD11FC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>
            <a:off x="10696894" y="2647758"/>
            <a:ext cx="0" cy="248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798E0859-D6B6-47CA-92FE-3A307A3D26EA}"/>
              </a:ext>
            </a:extLst>
          </p:cNvPr>
          <p:cNvCxnSpPr>
            <a:cxnSpLocks/>
            <a:stCxn id="185" idx="2"/>
            <a:endCxn id="187" idx="0"/>
          </p:cNvCxnSpPr>
          <p:nvPr/>
        </p:nvCxnSpPr>
        <p:spPr>
          <a:xfrm>
            <a:off x="10696894" y="3172953"/>
            <a:ext cx="20637" cy="422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261BDDC0-2845-40D9-B5C9-2CDE77FF133A}"/>
              </a:ext>
            </a:extLst>
          </p:cNvPr>
          <p:cNvCxnSpPr>
            <a:cxnSpLocks/>
            <a:stCxn id="187" idx="1"/>
          </p:cNvCxnSpPr>
          <p:nvPr/>
        </p:nvCxnSpPr>
        <p:spPr>
          <a:xfrm flipH="1" flipV="1">
            <a:off x="9706293" y="4032048"/>
            <a:ext cx="223838" cy="17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Flowchart: Decision 19">
            <a:extLst>
              <a:ext uri="{FF2B5EF4-FFF2-40B4-BE49-F238E27FC236}">
                <a16:creationId xmlns:a16="http://schemas.microsoft.com/office/drawing/2014/main" id="{14B94C4C-487E-4E94-B789-89B9D31AF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6719" y="4186417"/>
            <a:ext cx="1314450" cy="879475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e-NP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Is last particle </a:t>
            </a:r>
            <a:endParaRPr kumimoji="0" lang="ne-N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4" name="Text Box 22">
            <a:extLst>
              <a:ext uri="{FF2B5EF4-FFF2-40B4-BE49-F238E27FC236}">
                <a16:creationId xmlns:a16="http://schemas.microsoft.com/office/drawing/2014/main" id="{9A72BE02-8A9C-4987-9897-A7D17578A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5781" y="2676091"/>
            <a:ext cx="1076325" cy="285750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e-NP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Draw Particles</a:t>
            </a:r>
            <a:endParaRPr kumimoji="0" lang="ne-N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5" name="Text Box 27">
            <a:extLst>
              <a:ext uri="{FF2B5EF4-FFF2-40B4-BE49-F238E27FC236}">
                <a16:creationId xmlns:a16="http://schemas.microsoft.com/office/drawing/2014/main" id="{9A4772E7-027A-4CE9-A790-DAD19331C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3644" y="3328282"/>
            <a:ext cx="1533525" cy="2762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e-NP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n+1</a:t>
            </a:r>
            <a:endParaRPr kumimoji="0" lang="ne-N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6" name="Text Box 13">
            <a:extLst>
              <a:ext uri="{FF2B5EF4-FFF2-40B4-BE49-F238E27FC236}">
                <a16:creationId xmlns:a16="http://schemas.microsoft.com/office/drawing/2014/main" id="{7A694F71-0A46-477C-AF44-9DBE55FDD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4211" y="4754954"/>
            <a:ext cx="1247775" cy="48577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e-NP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Y position= length Z position= length</a:t>
            </a:r>
            <a:endParaRPr kumimoji="0" lang="ne-N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7" name="Flowchart: Decision 15">
            <a:extLst>
              <a:ext uri="{FF2B5EF4-FFF2-40B4-BE49-F238E27FC236}">
                <a16:creationId xmlns:a16="http://schemas.microsoft.com/office/drawing/2014/main" id="{748A0647-0E16-4C73-B1D2-BE124FED1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906" y="3578421"/>
            <a:ext cx="1576387" cy="895350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e-NP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Is position &lt; length</a:t>
            </a:r>
            <a:endParaRPr kumimoji="0" lang="ne-N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BF520AC9-6AE4-4C6F-B52E-46D8DCDA0691}"/>
              </a:ext>
            </a:extLst>
          </p:cNvPr>
          <p:cNvCxnSpPr>
            <a:cxnSpLocks/>
            <a:stCxn id="197" idx="2"/>
          </p:cNvCxnSpPr>
          <p:nvPr/>
        </p:nvCxnSpPr>
        <p:spPr>
          <a:xfrm flipH="1">
            <a:off x="8918099" y="4473771"/>
            <a:ext cx="1" cy="291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9" name="Text Box 21">
            <a:extLst>
              <a:ext uri="{FF2B5EF4-FFF2-40B4-BE49-F238E27FC236}">
                <a16:creationId xmlns:a16="http://schemas.microsoft.com/office/drawing/2014/main" id="{96B31682-EFCC-4815-86D2-9FBC4A68D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3088" y="2058289"/>
            <a:ext cx="1001713" cy="2762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e-NP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Load Texture</a:t>
            </a:r>
            <a:endParaRPr kumimoji="0" lang="ne-N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0" name="Oval 71">
            <a:extLst>
              <a:ext uri="{FF2B5EF4-FFF2-40B4-BE49-F238E27FC236}">
                <a16:creationId xmlns:a16="http://schemas.microsoft.com/office/drawing/2014/main" id="{30D69563-01FB-4534-A978-ADA99F4C4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7032" y="376314"/>
            <a:ext cx="339725" cy="3397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latin typeface="Times New Roman" panose="02020603050405020304" pitchFamily="18" charset="0"/>
                <a:cs typeface="Mangal" panose="02040503050203030202" pitchFamily="18" charset="0"/>
              </a:rPr>
              <a:t>B</a:t>
            </a:r>
            <a:endParaRPr kumimoji="0" lang="ne-N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1" name="Oval 70">
            <a:extLst>
              <a:ext uri="{FF2B5EF4-FFF2-40B4-BE49-F238E27FC236}">
                <a16:creationId xmlns:a16="http://schemas.microsoft.com/office/drawing/2014/main" id="{756B06D1-FEFC-4A44-BA1F-82C5CFB1D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4801" y="5244220"/>
            <a:ext cx="292100" cy="3159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e-NP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</a:t>
            </a:r>
            <a:endParaRPr kumimoji="0" lang="ne-N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CD659A91-8CAD-4E11-B4F7-016B4E8483E0}"/>
              </a:ext>
            </a:extLst>
          </p:cNvPr>
          <p:cNvCxnSpPr>
            <a:cxnSpLocks/>
            <a:stCxn id="187" idx="2"/>
            <a:endCxn id="186" idx="0"/>
          </p:cNvCxnSpPr>
          <p:nvPr/>
        </p:nvCxnSpPr>
        <p:spPr>
          <a:xfrm>
            <a:off x="10717531" y="4503647"/>
            <a:ext cx="0" cy="29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48A0C7C3-CCBD-4FC1-85EE-CFC5BE69315B}"/>
              </a:ext>
            </a:extLst>
          </p:cNvPr>
          <p:cNvCxnSpPr>
            <a:cxnSpLocks/>
          </p:cNvCxnSpPr>
          <p:nvPr/>
        </p:nvCxnSpPr>
        <p:spPr>
          <a:xfrm>
            <a:off x="9199406" y="1443482"/>
            <a:ext cx="0" cy="1591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AFEDC7F-9298-45A2-AE5B-33E366AEFB75}"/>
              </a:ext>
            </a:extLst>
          </p:cNvPr>
          <p:cNvCxnSpPr>
            <a:cxnSpLocks/>
            <a:endCxn id="185" idx="1"/>
          </p:cNvCxnSpPr>
          <p:nvPr/>
        </p:nvCxnSpPr>
        <p:spPr>
          <a:xfrm>
            <a:off x="9199406" y="3034840"/>
            <a:ext cx="7307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6CA5741B-B0ED-48E7-906E-0326707DA6ED}"/>
              </a:ext>
            </a:extLst>
          </p:cNvPr>
          <p:cNvCxnSpPr>
            <a:cxnSpLocks/>
            <a:stCxn id="197" idx="1"/>
          </p:cNvCxnSpPr>
          <p:nvPr/>
        </p:nvCxnSpPr>
        <p:spPr>
          <a:xfrm flipV="1">
            <a:off x="8129906" y="2756136"/>
            <a:ext cx="0" cy="12699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EFE11117-74BC-4951-8B20-6E8090F044EA}"/>
              </a:ext>
            </a:extLst>
          </p:cNvPr>
          <p:cNvCxnSpPr>
            <a:cxnSpLocks/>
            <a:endCxn id="194" idx="3"/>
          </p:cNvCxnSpPr>
          <p:nvPr/>
        </p:nvCxnSpPr>
        <p:spPr>
          <a:xfrm flipH="1">
            <a:off x="7582106" y="2818966"/>
            <a:ext cx="569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C4DCDAAF-2BA2-4599-B250-A5A41AC6A8C3}"/>
              </a:ext>
            </a:extLst>
          </p:cNvPr>
          <p:cNvCxnSpPr>
            <a:cxnSpLocks/>
            <a:stCxn id="199" idx="2"/>
            <a:endCxn id="194" idx="0"/>
          </p:cNvCxnSpPr>
          <p:nvPr/>
        </p:nvCxnSpPr>
        <p:spPr>
          <a:xfrm flipH="1">
            <a:off x="7043944" y="2334514"/>
            <a:ext cx="1" cy="341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78724F8D-A14F-48AE-AF1A-7B3137C83BB7}"/>
              </a:ext>
            </a:extLst>
          </p:cNvPr>
          <p:cNvCxnSpPr>
            <a:cxnSpLocks/>
            <a:stCxn id="194" idx="2"/>
            <a:endCxn id="195" idx="0"/>
          </p:cNvCxnSpPr>
          <p:nvPr/>
        </p:nvCxnSpPr>
        <p:spPr>
          <a:xfrm>
            <a:off x="7043944" y="2961841"/>
            <a:ext cx="16463" cy="366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BF88140-CF9C-4A38-BF5F-08365FA89689}"/>
              </a:ext>
            </a:extLst>
          </p:cNvPr>
          <p:cNvCxnSpPr>
            <a:cxnSpLocks/>
            <a:stCxn id="195" idx="2"/>
            <a:endCxn id="193" idx="0"/>
          </p:cNvCxnSpPr>
          <p:nvPr/>
        </p:nvCxnSpPr>
        <p:spPr>
          <a:xfrm flipH="1">
            <a:off x="7043944" y="3604507"/>
            <a:ext cx="16463" cy="581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A8A1D3EC-C4A3-418A-B333-162F233B6D3F}"/>
              </a:ext>
            </a:extLst>
          </p:cNvPr>
          <p:cNvCxnSpPr>
            <a:cxnSpLocks/>
            <a:stCxn id="193" idx="2"/>
            <a:endCxn id="182" idx="0"/>
          </p:cNvCxnSpPr>
          <p:nvPr/>
        </p:nvCxnSpPr>
        <p:spPr>
          <a:xfrm>
            <a:off x="7043944" y="5065892"/>
            <a:ext cx="8231" cy="46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AAFA7359-9FE0-47F3-83BF-68B3FF2C37CD}"/>
              </a:ext>
            </a:extLst>
          </p:cNvPr>
          <p:cNvCxnSpPr>
            <a:cxnSpLocks/>
            <a:stCxn id="193" idx="3"/>
            <a:endCxn id="201" idx="0"/>
          </p:cNvCxnSpPr>
          <p:nvPr/>
        </p:nvCxnSpPr>
        <p:spPr>
          <a:xfrm flipH="1">
            <a:off x="7690851" y="4626155"/>
            <a:ext cx="10318" cy="618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E4A03380-AB28-4BBA-8072-C97A49B5D5B3}"/>
              </a:ext>
            </a:extLst>
          </p:cNvPr>
          <p:cNvCxnSpPr>
            <a:cxnSpLocks/>
            <a:stCxn id="186" idx="2"/>
          </p:cNvCxnSpPr>
          <p:nvPr/>
        </p:nvCxnSpPr>
        <p:spPr>
          <a:xfrm flipH="1">
            <a:off x="10717530" y="5279669"/>
            <a:ext cx="1" cy="454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BBCCC25-CBD2-4A49-8E92-44E472A57F9B}"/>
              </a:ext>
            </a:extLst>
          </p:cNvPr>
          <p:cNvCxnSpPr>
            <a:cxnSpLocks/>
          </p:cNvCxnSpPr>
          <p:nvPr/>
        </p:nvCxnSpPr>
        <p:spPr>
          <a:xfrm flipH="1">
            <a:off x="8016788" y="5734226"/>
            <a:ext cx="27007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4641A05-1503-4446-B2BB-B6A06FA02FD3}"/>
              </a:ext>
            </a:extLst>
          </p:cNvPr>
          <p:cNvCxnSpPr>
            <a:cxnSpLocks/>
            <a:stCxn id="196" idx="2"/>
          </p:cNvCxnSpPr>
          <p:nvPr/>
        </p:nvCxnSpPr>
        <p:spPr>
          <a:xfrm flipH="1">
            <a:off x="8918098" y="5240729"/>
            <a:ext cx="1" cy="493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2ADC034E-C01D-499C-B6BA-C7CE971C6BE7}"/>
              </a:ext>
            </a:extLst>
          </p:cNvPr>
          <p:cNvCxnSpPr>
            <a:cxnSpLocks/>
          </p:cNvCxnSpPr>
          <p:nvPr/>
        </p:nvCxnSpPr>
        <p:spPr>
          <a:xfrm flipH="1" flipV="1">
            <a:off x="8005677" y="2818966"/>
            <a:ext cx="9024" cy="2915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789EC7F0-DFE0-4DA5-92D2-81B48D21BF54}"/>
              </a:ext>
            </a:extLst>
          </p:cNvPr>
          <p:cNvCxnSpPr>
            <a:endCxn id="183" idx="0"/>
          </p:cNvCxnSpPr>
          <p:nvPr/>
        </p:nvCxnSpPr>
        <p:spPr>
          <a:xfrm>
            <a:off x="10696894" y="716039"/>
            <a:ext cx="1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524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267" y="2071459"/>
            <a:ext cx="5839731" cy="492238"/>
          </a:xfrm>
        </p:spPr>
        <p:txBody>
          <a:bodyPr/>
          <a:lstStyle/>
          <a:p>
            <a:r>
              <a:rPr lang="en-US" sz="1800" dirty="0"/>
              <a:t>Legacy OpenGL only supports ambient, diffuse lights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3122111"/>
            <a:ext cx="5360760" cy="1737360"/>
          </a:xfrm>
        </p:spPr>
        <p:txBody>
          <a:bodyPr/>
          <a:lstStyle/>
          <a:p>
            <a:r>
              <a:rPr lang="en-US" sz="1800" dirty="0"/>
              <a:t>Thus </a:t>
            </a:r>
            <a:r>
              <a:rPr lang="en-US" sz="1800" dirty="0" err="1"/>
              <a:t>Phong</a:t>
            </a:r>
            <a:r>
              <a:rPr lang="en-US" sz="1800" dirty="0"/>
              <a:t> Model of shading is not usable</a:t>
            </a:r>
          </a:p>
          <a:p>
            <a:r>
              <a:rPr lang="en-US" sz="1800" dirty="0"/>
              <a:t>Only Ambient and Diffuse lights are use by initializing light sources (At max 8) with positions and their </a:t>
            </a:r>
            <a:r>
              <a:rPr lang="en-US" sz="1800" dirty="0" err="1"/>
              <a:t>colours</a:t>
            </a:r>
            <a:r>
              <a:rPr lang="en-US" sz="1800" dirty="0"/>
              <a:t> and intensity</a:t>
            </a:r>
          </a:p>
          <a:p>
            <a:r>
              <a:rPr lang="en-US" sz="1800" dirty="0"/>
              <a:t>Light can be enabled by :</a:t>
            </a:r>
            <a:r>
              <a:rPr lang="en-US" sz="1800" dirty="0" err="1"/>
              <a:t>glEnable</a:t>
            </a:r>
            <a:r>
              <a:rPr lang="en-US" sz="1800" dirty="0"/>
              <a:t>(GL_LIGHTING);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01B585-0A9C-4803-8E48-238B604B0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950" y="0"/>
            <a:ext cx="537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54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BLENDING AND DEPTH TESTING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35F76E2-8EF3-449E-99A0-D5A9EF26A7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018242" y="1248876"/>
            <a:ext cx="4155515" cy="2119313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/>
          <a:lstStyle/>
          <a:p>
            <a:r>
              <a:rPr lang="en-US" sz="1800" dirty="0"/>
              <a:t>Blending is enabled via: </a:t>
            </a:r>
            <a:r>
              <a:rPr lang="en-US" sz="1800" dirty="0" err="1"/>
              <a:t>glEnable</a:t>
            </a:r>
            <a:r>
              <a:rPr lang="en-US" sz="1800" dirty="0"/>
              <a:t>(GL_BLEND); Depth testing enabled via: </a:t>
            </a:r>
            <a:r>
              <a:rPr lang="en-US" sz="1800" dirty="0" err="1"/>
              <a:t>glEnable</a:t>
            </a:r>
            <a:r>
              <a:rPr lang="en-US" sz="1800" dirty="0"/>
              <a:t>(GL_DEPTH_TEST);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429770"/>
            <a:ext cx="9784080" cy="1737360"/>
          </a:xfrm>
        </p:spPr>
        <p:txBody>
          <a:bodyPr/>
          <a:lstStyle/>
          <a:p>
            <a:r>
              <a:rPr lang="en-US" sz="1800" dirty="0"/>
              <a:t>Depth testing is Z-buffer test, buffer size can be set beforehand</a:t>
            </a:r>
          </a:p>
          <a:p>
            <a:r>
              <a:rPr lang="en-US" sz="1800" dirty="0"/>
              <a:t>Blending is done for having proper transparency or translucency features</a:t>
            </a:r>
          </a:p>
          <a:p>
            <a:r>
              <a:rPr lang="en-US" sz="1800" dirty="0"/>
              <a:t>Depth testing is thus important for blending</a:t>
            </a:r>
          </a:p>
          <a:p>
            <a:r>
              <a:rPr lang="en-US" sz="1800" dirty="0" err="1"/>
              <a:t>glBlendFunc</a:t>
            </a:r>
            <a:r>
              <a:rPr lang="en-US" sz="18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183634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2">
            <a:extLst>
              <a:ext uri="{FF2B5EF4-FFF2-40B4-BE49-F238E27FC236}">
                <a16:creationId xmlns:a16="http://schemas.microsoft.com/office/drawing/2014/main" id="{9266B688-449B-4919-A098-EAFFC987C2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99199" y="3383280"/>
            <a:ext cx="5892801" cy="34747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ANTI-ALIASING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MultiSample</a:t>
            </a:r>
            <a:r>
              <a:rPr lang="en-US" dirty="0"/>
              <a:t> Anti Aliasing removes problem of jaggy images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Aliasing occurs sometimes because of sampling, sometime because texture image is larger than pixels to map it</a:t>
            </a:r>
          </a:p>
          <a:p>
            <a:r>
              <a:rPr lang="en-US" dirty="0"/>
              <a:t>Multi Sample Anti Aliasing – A no of samples at the points of each edges takes, and final vertex or texture </a:t>
            </a:r>
            <a:r>
              <a:rPr lang="en-US" dirty="0" err="1"/>
              <a:t>colour</a:t>
            </a:r>
            <a:r>
              <a:rPr lang="en-US" dirty="0"/>
              <a:t> at that point will be the average of all the samples</a:t>
            </a:r>
          </a:p>
          <a:p>
            <a:endParaRPr lang="en-US" dirty="0"/>
          </a:p>
          <a:p>
            <a:r>
              <a:rPr lang="en-US" dirty="0"/>
              <a:t>Reduces jagging images but requires performance power</a:t>
            </a:r>
          </a:p>
          <a:p>
            <a:r>
              <a:rPr lang="en-US" dirty="0"/>
              <a:t>Sa</a:t>
            </a:r>
          </a:p>
          <a:p>
            <a:r>
              <a:rPr lang="en-US" sz="1200" dirty="0" err="1"/>
              <a:t>SDL_GL_SetAttribute</a:t>
            </a:r>
            <a:r>
              <a:rPr lang="en-US" sz="1200" dirty="0"/>
              <a:t>(SDL_GL_MULTISAMPLEBUFFERS,1);     </a:t>
            </a:r>
            <a:r>
              <a:rPr lang="en-US" sz="1200" dirty="0" err="1"/>
              <a:t>SDL_GL_SetAttribute</a:t>
            </a:r>
            <a:r>
              <a:rPr lang="en-US" sz="1200" dirty="0"/>
              <a:t>(SDL_GL_MULTISAMPLESAMPLES,16);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DC389449-072E-4155-BA3B-C45AA950BF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21751"/>
          <a:stretch/>
        </p:blipFill>
        <p:spPr>
          <a:xfrm>
            <a:off x="6299200" y="0"/>
            <a:ext cx="5892800" cy="338328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E397FF-5106-4C31-8E91-796AEA202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7DDE5B7-93F1-4010-85B1-8F63FD5044C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818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557C52B-FF7B-4358-81A2-8E139E5C53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3962400"/>
          </a:xfrm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Meteors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870" y="5603181"/>
            <a:ext cx="10300507" cy="590931"/>
          </a:xfrm>
        </p:spPr>
        <p:txBody>
          <a:bodyPr/>
          <a:lstStyle/>
          <a:p>
            <a:r>
              <a:rPr lang="en-US" dirty="0"/>
              <a:t>Meteor showers take place regularly and are one of the most fascinating phenomenon</a:t>
            </a:r>
          </a:p>
        </p:txBody>
      </p:sp>
    </p:spTree>
    <p:extLst>
      <p:ext uri="{BB962C8B-B14F-4D97-AF65-F5344CB8AC3E}">
        <p14:creationId xmlns:p14="http://schemas.microsoft.com/office/powerpoint/2010/main" val="46032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786A19C6-E002-4933-863A-594D051F37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945F022-8812-45B5-933D-19A4B9A35A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4550" y="0"/>
            <a:ext cx="1155366" cy="2410533"/>
          </a:xfrm>
        </p:spPr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4BE0E0A-A560-4455-A59B-C7C5347712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9000" y="646767"/>
            <a:ext cx="10033000" cy="830997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0FA90190-EBCB-443F-BFD6-79BA1A83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 and Image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2D947A-5BA8-423D-A1CE-1ABB26F59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7EED59-10A2-45B8-ACF5-4D37A39076F2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20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758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786A19C6-E002-4933-863A-594D051F37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-97970" y="0"/>
            <a:ext cx="12289970" cy="6858000"/>
          </a:xfr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945F022-8812-45B5-933D-19A4B9A35A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0683" y="4141079"/>
            <a:ext cx="1155366" cy="2410533"/>
          </a:xfrm>
        </p:spPr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4BE0E0A-A560-4455-A59B-C7C5347712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9000" y="5184900"/>
            <a:ext cx="10033000" cy="830997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0FA90190-EBCB-443F-BFD6-79BA1A83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 and Image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2D947A-5BA8-423D-A1CE-1ABB26F59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7EED59-10A2-45B8-ACF5-4D37A39076F2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451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Compatibility will almost all Computers that can run OpenGL , almost all versions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3872089"/>
            <a:ext cx="5045529" cy="2398081"/>
          </a:xfrm>
        </p:spPr>
        <p:txBody>
          <a:bodyPr/>
          <a:lstStyle/>
          <a:p>
            <a:r>
              <a:rPr lang="en-US" dirty="0"/>
              <a:t>Easier to code and thus debug</a:t>
            </a:r>
          </a:p>
          <a:p>
            <a:endParaRPr lang="en-US" dirty="0"/>
          </a:p>
          <a:p>
            <a:r>
              <a:rPr lang="en-US" dirty="0"/>
              <a:t>Beginners friendly</a:t>
            </a:r>
          </a:p>
          <a:p>
            <a:endParaRPr lang="en-US" dirty="0"/>
          </a:p>
          <a:p>
            <a:r>
              <a:rPr lang="en-US" dirty="0"/>
              <a:t>No need to write shaders for Lightings and rendering, makes the process faster and easier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E397FF-5106-4C31-8E91-796AEA202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7DDE5B7-93F1-4010-85B1-8F63FD5044C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125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Requires a huge processing power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Phong</a:t>
            </a:r>
            <a:r>
              <a:rPr lang="en-US" dirty="0"/>
              <a:t> Illumination Model is not possible</a:t>
            </a:r>
          </a:p>
          <a:p>
            <a:endParaRPr lang="en-US" dirty="0"/>
          </a:p>
          <a:p>
            <a:r>
              <a:rPr lang="en-US" dirty="0"/>
              <a:t>No vertices buffers thus performance suffers</a:t>
            </a:r>
          </a:p>
          <a:p>
            <a:endParaRPr lang="en-US" dirty="0"/>
          </a:p>
          <a:p>
            <a:r>
              <a:rPr lang="en-US" dirty="0"/>
              <a:t>Easier to implement but doesn’t provide full customizations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DC389449-072E-4155-BA3B-C45AA950BF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6299200" y="0"/>
            <a:ext cx="5892800" cy="685799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E397FF-5106-4C31-8E91-796AEA202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7DDE5B7-93F1-4010-85B1-8F63FD5044C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771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-1" y="0"/>
            <a:ext cx="12191999" cy="6858000"/>
          </a:xfrm>
        </p:spPr>
      </p:pic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Insert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F67FDF-D697-3249-AD21-75F6353FF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821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41" y="2116032"/>
            <a:ext cx="9666514" cy="746846"/>
          </a:xfrm>
        </p:spPr>
        <p:txBody>
          <a:bodyPr/>
          <a:lstStyle/>
          <a:p>
            <a:r>
              <a:rPr lang="en-US" dirty="0"/>
              <a:t>OPENGL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7B128-5866-4067-9B7F-0E73E6CBF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132" y="1771084"/>
            <a:ext cx="9666514" cy="221599"/>
          </a:xfrm>
        </p:spPr>
        <p:txBody>
          <a:bodyPr/>
          <a:lstStyle/>
          <a:p>
            <a:r>
              <a:rPr lang="en-US" dirty="0"/>
              <a:t>Legacy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8D5AD70-28A1-4A01-AE97-1F4CBFF499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594578" y="4587876"/>
            <a:ext cx="7597421" cy="2146775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EB8303B-9502-480C-9C51-6EF9094D5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B77E08-70E8-45A5-9370-4A18C755C14A}"/>
              </a:ext>
            </a:extLst>
          </p:cNvPr>
          <p:cNvSpPr txBox="1"/>
          <p:nvPr/>
        </p:nvSpPr>
        <p:spPr>
          <a:xfrm>
            <a:off x="4594578" y="1140054"/>
            <a:ext cx="60508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cross-language, cross-platform API (Application Programming Interface) used for rendering both 2D and 3D graphics.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Legacy OpenGL refers to the primitive version of OpenGL, especially those previous to 3.0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Legacy OpenGL doesn’t give user access to Vertex Buffers and thus has poorer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Nonetheless, it has better compatibility and is still strong enough for Many projects </a:t>
            </a:r>
          </a:p>
        </p:txBody>
      </p:sp>
    </p:spTree>
    <p:extLst>
      <p:ext uri="{BB962C8B-B14F-4D97-AF65-F5344CB8AC3E}">
        <p14:creationId xmlns:p14="http://schemas.microsoft.com/office/powerpoint/2010/main" val="3159085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04651C38-FC54-400F-A9F3-B49EC4829A8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754616-DC65-1841-9419-6C0DCBEB6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7B128-5866-4067-9B7F-0E73E6CBF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free professional grade 3D working suite that is fully fledged for industry standard Graphics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2B5667-FA20-49C2-A3CD-B275BB41F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1F153D4-F9C1-4295-8CB0-BFC0E94D4C64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611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SDL AND VISUAL STUDIO 2019 COMMUNITY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DirectMedia</a:t>
            </a:r>
            <a:r>
              <a:rPr lang="en-US" dirty="0"/>
              <a:t> Layer is a cross-platform development library designed to provide low level access to audio, keyboard, mouse, joystick, and graphics hardware via OpenGL and Direct3D.</a:t>
            </a:r>
          </a:p>
          <a:p>
            <a:r>
              <a:rPr lang="en-US" dirty="0"/>
              <a:t>It is used by video playback software, emulators, and popular games including Valve’s award winning catalog and many Humble Bundle games. </a:t>
            </a:r>
          </a:p>
          <a:p>
            <a:endParaRPr lang="en-US" dirty="0"/>
          </a:p>
          <a:p>
            <a:r>
              <a:rPr lang="en-US" dirty="0"/>
              <a:t>Visual Studio is an </a:t>
            </a:r>
            <a:r>
              <a:rPr lang="en-US" b="1" dirty="0"/>
              <a:t>Integrated Development Environment</a:t>
            </a:r>
            <a:r>
              <a:rPr lang="en-US" dirty="0"/>
              <a:t>(IDE) created by Microsoft to create GUI(Graphical User Interface), reassure, Web applications, web applications, versatile applications, cloud, and web administrations, and so forth.</a:t>
            </a:r>
          </a:p>
        </p:txBody>
      </p:sp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OpenGL 3D Working Pipeline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053A3-AAC0-4D29-8A2F-EC2B3CA77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1279343"/>
            <a:ext cx="6925330" cy="4850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C3B095-BD77-4328-884B-311358E0DA30}"/>
              </a:ext>
            </a:extLst>
          </p:cNvPr>
          <p:cNvSpPr txBox="1"/>
          <p:nvPr/>
        </p:nvSpPr>
        <p:spPr>
          <a:xfrm>
            <a:off x="7539185" y="1109848"/>
            <a:ext cx="420650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3D graphics rendering pipeline consists of the following main stages:</a:t>
            </a:r>
          </a:p>
          <a:p>
            <a:r>
              <a:rPr lang="en-US" b="1" dirty="0"/>
              <a:t>Vertex Processing</a:t>
            </a:r>
            <a:r>
              <a:rPr lang="en-US" dirty="0"/>
              <a:t>: Process and transform individual vertices.</a:t>
            </a:r>
          </a:p>
          <a:p>
            <a:r>
              <a:rPr lang="en-US" b="1" dirty="0"/>
              <a:t>Rasterization</a:t>
            </a:r>
            <a:r>
              <a:rPr lang="en-US" dirty="0"/>
              <a:t>: Convert each primitive (connected vertices) into a set of fragments. A fragment can be treated as a pixel in 3D spaces, which is aligned with the pixel grid, with attributes such as position, color, normal and texture.</a:t>
            </a:r>
          </a:p>
          <a:p>
            <a:r>
              <a:rPr lang="en-US" b="1" dirty="0"/>
              <a:t>Fragment Processing</a:t>
            </a:r>
            <a:r>
              <a:rPr lang="en-US" dirty="0"/>
              <a:t>: Process individual fragments.</a:t>
            </a:r>
          </a:p>
          <a:p>
            <a:r>
              <a:rPr lang="en-US" b="1" dirty="0"/>
              <a:t>Output Merging</a:t>
            </a:r>
            <a:r>
              <a:rPr lang="en-US" dirty="0"/>
              <a:t>: Combine the fragments of all primitives (in 3D space) into 2D color-pixel for the display.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40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AND WORK DIVISION</a:t>
            </a:r>
            <a:endParaRPr lang="en-GB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5460251-A0B7-4016-89A0-4C8BCED07B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0" y="1248876"/>
            <a:ext cx="12192000" cy="2119313"/>
          </a:xfr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AC4CB2C1-7DE3-44DC-A4F5-55C9466AE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3" y="3683188"/>
            <a:ext cx="2820761" cy="334508"/>
          </a:xfrm>
        </p:spPr>
        <p:txBody>
          <a:bodyPr/>
          <a:lstStyle/>
          <a:p>
            <a:r>
              <a:rPr lang="en-US" dirty="0"/>
              <a:t>Jebish Purbey </a:t>
            </a:r>
          </a:p>
          <a:p>
            <a:r>
              <a:rPr lang="en-US" dirty="0"/>
              <a:t> 074BEX412</a:t>
            </a:r>
            <a:endParaRPr lang="en-GB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FFB9D38-CDF6-45F7-A615-007F303B1A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6105" y="4524607"/>
            <a:ext cx="2546073" cy="14968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Modelling – 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Coding – Main file and Object loader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8932DB0-2733-4BAD-BB5D-9536D20E09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88268" y="3683188"/>
            <a:ext cx="2820761" cy="334508"/>
          </a:xfrm>
        </p:spPr>
        <p:txBody>
          <a:bodyPr/>
          <a:lstStyle/>
          <a:p>
            <a:r>
              <a:rPr lang="en-US" dirty="0" err="1"/>
              <a:t>Manita</a:t>
            </a:r>
            <a:r>
              <a:rPr lang="en-US" dirty="0"/>
              <a:t> </a:t>
            </a:r>
            <a:r>
              <a:rPr lang="en-US" dirty="0" err="1"/>
              <a:t>Dahal</a:t>
            </a:r>
            <a:r>
              <a:rPr lang="en-US" dirty="0"/>
              <a:t> </a:t>
            </a:r>
          </a:p>
          <a:p>
            <a:r>
              <a:rPr lang="en-US" dirty="0"/>
              <a:t>074BEX414</a:t>
            </a:r>
            <a:endParaRPr lang="en-GB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6FB540F0-2ABD-4D9C-AA51-A68864DD78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6002" y="4529181"/>
            <a:ext cx="2548163" cy="14968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Modelling – Bench and Terrain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Coding – Camera Movement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8849DCBF-FE6C-4038-BE61-0BE3E249C3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76763" y="3663992"/>
            <a:ext cx="2820761" cy="334508"/>
          </a:xfrm>
        </p:spPr>
        <p:txBody>
          <a:bodyPr/>
          <a:lstStyle/>
          <a:p>
            <a:r>
              <a:rPr lang="en-US" dirty="0" err="1"/>
              <a:t>Nimesh</a:t>
            </a:r>
            <a:r>
              <a:rPr lang="en-US" dirty="0"/>
              <a:t> Rai </a:t>
            </a:r>
          </a:p>
          <a:p>
            <a:r>
              <a:rPr lang="en-US" dirty="0"/>
              <a:t>074BEX415</a:t>
            </a:r>
            <a:endParaRPr lang="en-GB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0FF0889-3DA9-4826-A04E-4A4BD4C04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78302" y="4524607"/>
            <a:ext cx="2441522" cy="14968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Modelling –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Coding - Skybox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77580698-4143-4712-BFE1-A36A3038285C}"/>
              </a:ext>
            </a:extLst>
          </p:cNvPr>
          <p:cNvSpPr txBox="1">
            <a:spLocks/>
          </p:cNvSpPr>
          <p:nvPr/>
        </p:nvSpPr>
        <p:spPr>
          <a:xfrm>
            <a:off x="9170362" y="3641519"/>
            <a:ext cx="2820761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7030A0"/>
                </a:solidFill>
              </a:rPr>
              <a:t>Paru</a:t>
            </a:r>
            <a:r>
              <a:rPr lang="en-US" dirty="0">
                <a:solidFill>
                  <a:srgbClr val="7030A0"/>
                </a:solidFill>
              </a:rPr>
              <a:t> Hang Rai </a:t>
            </a:r>
          </a:p>
          <a:p>
            <a:r>
              <a:rPr lang="en-US" dirty="0">
                <a:solidFill>
                  <a:srgbClr val="7030A0"/>
                </a:solidFill>
              </a:rPr>
              <a:t> 074BEX416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12" name="Text Placeholder 42">
            <a:extLst>
              <a:ext uri="{FF2B5EF4-FFF2-40B4-BE49-F238E27FC236}">
                <a16:creationId xmlns:a16="http://schemas.microsoft.com/office/drawing/2014/main" id="{27D45F5F-5C49-44A9-AF28-8A1564BA8235}"/>
              </a:ext>
            </a:extLst>
          </p:cNvPr>
          <p:cNvSpPr txBox="1">
            <a:spLocks/>
          </p:cNvSpPr>
          <p:nvPr/>
        </p:nvSpPr>
        <p:spPr>
          <a:xfrm>
            <a:off x="9361265" y="4524607"/>
            <a:ext cx="2259235" cy="1496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Modelling – Meteors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Coding – Particle system</a:t>
            </a:r>
          </a:p>
        </p:txBody>
      </p:sp>
    </p:spTree>
    <p:extLst>
      <p:ext uri="{BB962C8B-B14F-4D97-AF65-F5344CB8AC3E}">
        <p14:creationId xmlns:p14="http://schemas.microsoft.com/office/powerpoint/2010/main" val="428443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40" y="410244"/>
            <a:ext cx="3582761" cy="590931"/>
          </a:xfrm>
        </p:spPr>
        <p:txBody>
          <a:bodyPr/>
          <a:lstStyle/>
          <a:p>
            <a:r>
              <a:rPr lang="en-US" dirty="0"/>
              <a:t>Object Loader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35F76E2-8EF3-449E-99A0-D5A9EF26A7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62" t="28049" r="6158" b="8535"/>
          <a:stretch/>
        </p:blipFill>
        <p:spPr>
          <a:xfrm>
            <a:off x="0" y="1001175"/>
            <a:ext cx="12192000" cy="2377440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Loads object with just load(“filename.obj”);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600" dirty="0"/>
              <a:t>Usage of vector for efficient vertices transfers, using pushback function</a:t>
            </a:r>
          </a:p>
          <a:p>
            <a:endParaRPr lang="en-US" sz="1600" dirty="0"/>
          </a:p>
          <a:p>
            <a:r>
              <a:rPr lang="en-US" sz="1600" dirty="0"/>
              <a:t>Loads texture and materials details from .</a:t>
            </a:r>
            <a:r>
              <a:rPr lang="en-US" sz="1600" dirty="0" err="1"/>
              <a:t>mtl</a:t>
            </a:r>
            <a:r>
              <a:rPr lang="en-US" sz="1600" dirty="0"/>
              <a:t> file</a:t>
            </a:r>
          </a:p>
          <a:p>
            <a:r>
              <a:rPr lang="en-US" sz="1600" dirty="0"/>
              <a:t>Usage of Texture filter for better 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148338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11F196-95C9-46EF-8840-06CD2FE27864}"/>
              </a:ext>
            </a:extLst>
          </p:cNvPr>
          <p:cNvCxnSpPr/>
          <p:nvPr/>
        </p:nvCxnSpPr>
        <p:spPr>
          <a:xfrm>
            <a:off x="1303917" y="4062623"/>
            <a:ext cx="0" cy="198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74B1C81-4414-4FB9-8FDB-6D26F2F2FDD6}"/>
              </a:ext>
            </a:extLst>
          </p:cNvPr>
          <p:cNvCxnSpPr/>
          <p:nvPr/>
        </p:nvCxnSpPr>
        <p:spPr>
          <a:xfrm>
            <a:off x="1276914" y="2674867"/>
            <a:ext cx="0" cy="2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7634">
            <a:extLst>
              <a:ext uri="{FF2B5EF4-FFF2-40B4-BE49-F238E27FC236}">
                <a16:creationId xmlns:a16="http://schemas.microsoft.com/office/drawing/2014/main" id="{01BDDD4B-FDDB-456D-BF7E-BF572B01A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031" y="1089234"/>
            <a:ext cx="1733550" cy="35877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Start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Loader</a:t>
            </a:r>
          </a:p>
        </p:txBody>
      </p:sp>
      <p:sp>
        <p:nvSpPr>
          <p:cNvPr id="12" name="Rectangle 7635">
            <a:extLst>
              <a:ext uri="{FF2B5EF4-FFF2-40B4-BE49-F238E27FC236}">
                <a16:creationId xmlns:a16="http://schemas.microsoft.com/office/drawing/2014/main" id="{EFA7E44B-99A5-458D-88EE-C33DB55D5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63" y="1545799"/>
            <a:ext cx="1476375" cy="1158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Declare and define all possible variables required for loading objects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7636">
            <a:extLst>
              <a:ext uri="{FF2B5EF4-FFF2-40B4-BE49-F238E27FC236}">
                <a16:creationId xmlns:a16="http://schemas.microsoft.com/office/drawing/2014/main" id="{32C2E7A5-4C75-48A7-BE84-2F74E59BF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63" y="2926327"/>
            <a:ext cx="1476375" cy="1158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Load object loaders load function with a “obj” file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7637">
            <a:extLst>
              <a:ext uri="{FF2B5EF4-FFF2-40B4-BE49-F238E27FC236}">
                <a16:creationId xmlns:a16="http://schemas.microsoft.com/office/drawing/2014/main" id="{0DDF0B23-5356-4F0E-AE74-ECE6D3AAB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09" y="4260743"/>
            <a:ext cx="1476375" cy="117316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Declare a buffer of maximum 255 characters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7638">
            <a:extLst>
              <a:ext uri="{FF2B5EF4-FFF2-40B4-BE49-F238E27FC236}">
                <a16:creationId xmlns:a16="http://schemas.microsoft.com/office/drawing/2014/main" id="{32320B1C-C3F9-43F9-8820-2D15B93E7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144" y="1477010"/>
            <a:ext cx="1476375" cy="1158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Load each line of object file in the character buffer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7639">
            <a:extLst>
              <a:ext uri="{FF2B5EF4-FFF2-40B4-BE49-F238E27FC236}">
                <a16:creationId xmlns:a16="http://schemas.microsoft.com/office/drawing/2014/main" id="{8CA1962E-E318-4B22-84C3-DA7ED41DD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305" y="3211283"/>
            <a:ext cx="1476375" cy="1158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Check the initial characters of the buffer for the type of parameters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7640">
            <a:extLst>
              <a:ext uri="{FF2B5EF4-FFF2-40B4-BE49-F238E27FC236}">
                <a16:creationId xmlns:a16="http://schemas.microsoft.com/office/drawing/2014/main" id="{165A9D34-0127-4A8C-A593-E6A1BA176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592" y="4811713"/>
            <a:ext cx="1476375" cy="1158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Send the data with the correct format in the required variable field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7641">
            <a:extLst>
              <a:ext uri="{FF2B5EF4-FFF2-40B4-BE49-F238E27FC236}">
                <a16:creationId xmlns:a16="http://schemas.microsoft.com/office/drawing/2014/main" id="{269FE939-A38D-418B-9220-0F7463B12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4564" y="1615221"/>
            <a:ext cx="1476375" cy="168557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 the initial characters of buffer says Texture, read the texture from mtl file and load using loadtexture function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642">
            <a:extLst>
              <a:ext uri="{FF2B5EF4-FFF2-40B4-BE49-F238E27FC236}">
                <a16:creationId xmlns:a16="http://schemas.microsoft.com/office/drawing/2014/main" id="{40E19828-E5FE-4DCD-8BAA-D0F214BBD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254" y="4085202"/>
            <a:ext cx="1476375" cy="201136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 the initial characters of buffer says change of material, read the new details from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mtl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file and send to attribute variables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7643">
            <a:extLst>
              <a:ext uri="{FF2B5EF4-FFF2-40B4-BE49-F238E27FC236}">
                <a16:creationId xmlns:a16="http://schemas.microsoft.com/office/drawing/2014/main" id="{DBA95FF6-4143-4533-B3D1-D2F8FA7A0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8220" y="4085202"/>
            <a:ext cx="1476375" cy="1158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Delete the textures once its used for prevention of memory leak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7644">
            <a:extLst>
              <a:ext uri="{FF2B5EF4-FFF2-40B4-BE49-F238E27FC236}">
                <a16:creationId xmlns:a16="http://schemas.microsoft.com/office/drawing/2014/main" id="{24374C10-1C2E-4AEA-8A0A-4AB7B8FD5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668" y="2479884"/>
            <a:ext cx="1476375" cy="1158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Draw the model while it’s object is being parsed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7645">
            <a:extLst>
              <a:ext uri="{FF2B5EF4-FFF2-40B4-BE49-F238E27FC236}">
                <a16:creationId xmlns:a16="http://schemas.microsoft.com/office/drawing/2014/main" id="{7AB5CEAE-DBB2-447C-B117-5326F7B94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9298" y="3367405"/>
            <a:ext cx="1476375" cy="1158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 the total file has been read then end the function and model is displayed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7646">
            <a:extLst>
              <a:ext uri="{FF2B5EF4-FFF2-40B4-BE49-F238E27FC236}">
                <a16:creationId xmlns:a16="http://schemas.microsoft.com/office/drawing/2014/main" id="{DEDF2559-6BC6-4164-A7E0-9283889CE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2393" y="3070225"/>
            <a:ext cx="1733550" cy="35877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END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2B7912-883C-4A0D-BF58-0EE2D5A0C125}"/>
              </a:ext>
            </a:extLst>
          </p:cNvPr>
          <p:cNvCxnSpPr/>
          <p:nvPr/>
        </p:nvCxnSpPr>
        <p:spPr>
          <a:xfrm>
            <a:off x="1250632" y="1340059"/>
            <a:ext cx="0" cy="205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A64849-1CB2-424E-9C6B-A3BCE5932623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559493" y="4370158"/>
            <a:ext cx="14287" cy="44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26">
            <a:extLst>
              <a:ext uri="{FF2B5EF4-FFF2-40B4-BE49-F238E27FC236}">
                <a16:creationId xmlns:a16="http://schemas.microsoft.com/office/drawing/2014/main" id="{FE8B9771-8F86-4E7E-AE62-855CB8A3F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8EBBEC-4B1D-48E2-8B2F-3CEA422CA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D0CC02B-99C4-4763-8192-489CAC4784C6}"/>
              </a:ext>
            </a:extLst>
          </p:cNvPr>
          <p:cNvCxnSpPr>
            <a:stCxn id="14" idx="3"/>
          </p:cNvCxnSpPr>
          <p:nvPr/>
        </p:nvCxnSpPr>
        <p:spPr>
          <a:xfrm flipV="1">
            <a:off x="2004484" y="4847324"/>
            <a:ext cx="28716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9F71CF8-E925-4B6C-82C3-AF42ABD02CC8}"/>
              </a:ext>
            </a:extLst>
          </p:cNvPr>
          <p:cNvCxnSpPr/>
          <p:nvPr/>
        </p:nvCxnSpPr>
        <p:spPr>
          <a:xfrm flipV="1">
            <a:off x="2305491" y="2052529"/>
            <a:ext cx="0" cy="2794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6B5C979-55EE-48B9-B999-F855B96D4878}"/>
              </a:ext>
            </a:extLst>
          </p:cNvPr>
          <p:cNvCxnSpPr>
            <a:endCxn id="18" idx="1"/>
          </p:cNvCxnSpPr>
          <p:nvPr/>
        </p:nvCxnSpPr>
        <p:spPr>
          <a:xfrm>
            <a:off x="2291644" y="2056447"/>
            <a:ext cx="5415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52437FD-51B8-4E94-B7A3-A1BA1CC4C932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flipH="1">
            <a:off x="3559493" y="2635885"/>
            <a:ext cx="11839" cy="575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9B1C1D0-728E-43A8-A905-6C598966FF60}"/>
              </a:ext>
            </a:extLst>
          </p:cNvPr>
          <p:cNvCxnSpPr>
            <a:stCxn id="20" idx="3"/>
          </p:cNvCxnSpPr>
          <p:nvPr/>
        </p:nvCxnSpPr>
        <p:spPr>
          <a:xfrm flipV="1">
            <a:off x="4311967" y="5380990"/>
            <a:ext cx="305074" cy="101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F495A7F-E7FE-4582-A8DA-CA1999344838}"/>
              </a:ext>
            </a:extLst>
          </p:cNvPr>
          <p:cNvCxnSpPr>
            <a:cxnSpLocks/>
          </p:cNvCxnSpPr>
          <p:nvPr/>
        </p:nvCxnSpPr>
        <p:spPr>
          <a:xfrm flipV="1">
            <a:off x="4623718" y="2052529"/>
            <a:ext cx="72460" cy="33475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8C7A0D-4A1F-418A-8912-06A262C56D15}"/>
              </a:ext>
            </a:extLst>
          </p:cNvPr>
          <p:cNvCxnSpPr/>
          <p:nvPr/>
        </p:nvCxnSpPr>
        <p:spPr>
          <a:xfrm>
            <a:off x="4696178" y="2052529"/>
            <a:ext cx="228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CDBDC50-8A9C-47AF-9901-A3F4B065219D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5662752" y="3300791"/>
            <a:ext cx="10690" cy="784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26ECB2F-BA7C-4FA4-BEA5-FECE1CE7A391}"/>
              </a:ext>
            </a:extLst>
          </p:cNvPr>
          <p:cNvCxnSpPr>
            <a:stCxn id="23" idx="3"/>
          </p:cNvCxnSpPr>
          <p:nvPr/>
        </p:nvCxnSpPr>
        <p:spPr>
          <a:xfrm>
            <a:off x="6411629" y="5090883"/>
            <a:ext cx="8019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0E3B89-63B1-4D18-A638-742A8864E7B6}"/>
              </a:ext>
            </a:extLst>
          </p:cNvPr>
          <p:cNvCxnSpPr/>
          <p:nvPr/>
        </p:nvCxnSpPr>
        <p:spPr>
          <a:xfrm flipV="1">
            <a:off x="7236178" y="4526280"/>
            <a:ext cx="0" cy="564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9BFD7F3-E315-4E40-8F9F-95FD0BE4D3BD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7427485" y="2923584"/>
            <a:ext cx="1" cy="4438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F9F99A3-2DDF-4755-81C9-1CC5F340E3E4}"/>
              </a:ext>
            </a:extLst>
          </p:cNvPr>
          <p:cNvCxnSpPr/>
          <p:nvPr/>
        </p:nvCxnSpPr>
        <p:spPr>
          <a:xfrm>
            <a:off x="7427485" y="2923584"/>
            <a:ext cx="1157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6B833A5-2CCD-4239-86BC-E601BD8FF9E0}"/>
              </a:ext>
            </a:extLst>
          </p:cNvPr>
          <p:cNvCxnSpPr>
            <a:stCxn id="25" idx="2"/>
            <a:endCxn id="24" idx="0"/>
          </p:cNvCxnSpPr>
          <p:nvPr/>
        </p:nvCxnSpPr>
        <p:spPr>
          <a:xfrm flipH="1">
            <a:off x="9356408" y="3638759"/>
            <a:ext cx="2448" cy="446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6A6E4E7-63B6-439D-A34F-B2BD9A24E4F9}"/>
              </a:ext>
            </a:extLst>
          </p:cNvPr>
          <p:cNvCxnSpPr>
            <a:stCxn id="24" idx="3"/>
          </p:cNvCxnSpPr>
          <p:nvPr/>
        </p:nvCxnSpPr>
        <p:spPr>
          <a:xfrm flipV="1">
            <a:off x="10094595" y="4664639"/>
            <a:ext cx="29080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FBE596C-9CF4-4E80-BCA6-230669F719E6}"/>
              </a:ext>
            </a:extLst>
          </p:cNvPr>
          <p:cNvCxnSpPr/>
          <p:nvPr/>
        </p:nvCxnSpPr>
        <p:spPr>
          <a:xfrm flipV="1">
            <a:off x="10408356" y="3246971"/>
            <a:ext cx="0" cy="14176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EC77BBA-D835-42CC-A1E8-FF130C466FCB}"/>
              </a:ext>
            </a:extLst>
          </p:cNvPr>
          <p:cNvCxnSpPr/>
          <p:nvPr/>
        </p:nvCxnSpPr>
        <p:spPr>
          <a:xfrm>
            <a:off x="10385402" y="3249612"/>
            <a:ext cx="418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428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89715846_Ocean presentation_RVA_v4.potx" id="{354FE8D4-E883-4E79-A422-6A1915D44872}" vid="{AAC9F203-D7BC-4B95-936D-67F55828A5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3D7A05-DE9A-4773-A113-AAE964924F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9B7651-08C1-49A1-AFE9-4E4CD342176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8E2C315-492F-482C-BE04-955377E16A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0</TotalTime>
  <Words>1217</Words>
  <Application>Microsoft Office PowerPoint</Application>
  <PresentationFormat>Widescreen</PresentationFormat>
  <Paragraphs>183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Times New Roman</vt:lpstr>
      <vt:lpstr>Office Theme</vt:lpstr>
      <vt:lpstr>NIGHTFALLS</vt:lpstr>
      <vt:lpstr>Meteors</vt:lpstr>
      <vt:lpstr>OPENGL</vt:lpstr>
      <vt:lpstr>BLENDER</vt:lpstr>
      <vt:lpstr>SDL AND VISUAL STUDIO 2019 COMMUNITY</vt:lpstr>
      <vt:lpstr>OpenGL 3D Working Pipeline</vt:lpstr>
      <vt:lpstr>TEAM AND WORK DIVISION</vt:lpstr>
      <vt:lpstr>Object Loader</vt:lpstr>
      <vt:lpstr>OBJECT Loader</vt:lpstr>
      <vt:lpstr>SkyBox</vt:lpstr>
      <vt:lpstr>SKY Box</vt:lpstr>
      <vt:lpstr>Camera Movement</vt:lpstr>
      <vt:lpstr>CAMERA Movement</vt:lpstr>
      <vt:lpstr>CAMERA Movement</vt:lpstr>
      <vt:lpstr>PARTICLES System</vt:lpstr>
      <vt:lpstr>PARTICLES System</vt:lpstr>
      <vt:lpstr>LIGHTING</vt:lpstr>
      <vt:lpstr>BLENDING AND DEPTH TESTING</vt:lpstr>
      <vt:lpstr>ANTI-ALIASING  </vt:lpstr>
      <vt:lpstr>Quote and Image Slide</vt:lpstr>
      <vt:lpstr>Quote and Image Slide</vt:lpstr>
      <vt:lpstr>ADVANTAGES  </vt:lpstr>
      <vt:lpstr>LIMITATIONS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2020-03-04T18:07:52Z</dcterms:created>
  <dcterms:modified xsi:type="dcterms:W3CDTF">2020-03-05T06:12:11Z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